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1" r:id="rId4"/>
    <p:sldId id="258" r:id="rId5"/>
    <p:sldId id="259" r:id="rId6"/>
    <p:sldId id="260" r:id="rId7"/>
    <p:sldId id="277" r:id="rId8"/>
    <p:sldId id="278" r:id="rId9"/>
    <p:sldId id="262" r:id="rId10"/>
    <p:sldId id="263" r:id="rId11"/>
    <p:sldId id="270" r:id="rId12"/>
    <p:sldId id="264" r:id="rId13"/>
    <p:sldId id="269" r:id="rId14"/>
    <p:sldId id="265" r:id="rId15"/>
    <p:sldId id="266" r:id="rId16"/>
    <p:sldId id="267" r:id="rId17"/>
    <p:sldId id="280" r:id="rId18"/>
    <p:sldId id="284" r:id="rId19"/>
    <p:sldId id="271" r:id="rId20"/>
    <p:sldId id="282" r:id="rId21"/>
    <p:sldId id="283" r:id="rId22"/>
    <p:sldId id="268" r:id="rId23"/>
    <p:sldId id="272" r:id="rId24"/>
    <p:sldId id="273" r:id="rId25"/>
    <p:sldId id="274" r:id="rId26"/>
    <p:sldId id="281" r:id="rId27"/>
    <p:sldId id="275" r:id="rId28"/>
    <p:sldId id="276" r:id="rId2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6" autoAdjust="0"/>
    <p:restoredTop sz="84881" autoAdjust="0"/>
  </p:normalViewPr>
  <p:slideViewPr>
    <p:cSldViewPr>
      <p:cViewPr varScale="1">
        <p:scale>
          <a:sx n="127" d="100"/>
          <a:sy n="127" d="100"/>
        </p:scale>
        <p:origin x="-191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9D99C-29DC-4580-8FB5-B17D71561755}" type="datetimeFigureOut">
              <a:rPr lang="en-GB" smtClean="0"/>
              <a:t>08/08/2012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A8F18-694E-4376-917E-0DB4369D0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57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BD59-1B3A-4575-BDF9-915B1EEE6FE1}" type="datetimeFigureOut">
              <a:rPr lang="en-GB" smtClean="0"/>
              <a:t>08/08/2012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C1201-9FCC-4730-A9AB-31D26F0626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4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Introduce myself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Note previous WSPR</a:t>
            </a:r>
            <a:r>
              <a:rPr lang="en-GB" baseline="0" dirty="0" smtClean="0"/>
              <a:t> Talk (before I started club)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Dave,</a:t>
            </a:r>
            <a:r>
              <a:rPr lang="en-GB" baseline="0" dirty="0" smtClean="0"/>
              <a:t> M0TAZ, asked me to talk about what I’d been doing with WSPR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1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These</a:t>
            </a:r>
            <a:r>
              <a:rPr lang="en-US" baseline="0" dirty="0" smtClean="0"/>
              <a:t> show a lot of information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30m, is like 40m. Works all the time, but what you get changes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 signals all the time are DX, they’re the occasional USA, AUZ. Weak signals.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Bulk in the day is inter-G. Strong signals, but only when band is open (daylight times).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10m is pretty flat in this graph. Okay during daylight. Nothing at all of a night. Signals nowhere near as strong as 30m.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Linear power factor difference of 10W on 30m to 80W on 10m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0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Cumulative distance. Odd idea</a:t>
            </a:r>
            <a:r>
              <a:rPr lang="en-US" baseline="0" dirty="0" smtClean="0"/>
              <a:t> to understand.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Addition of every distance you achieve up until a given power.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Minimal difference after 5W.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Really smoother around 5W, more curved into line. Due to the options in software.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41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Stock chart. Shows</a:t>
            </a:r>
            <a:r>
              <a:rPr lang="en-US" baseline="0" dirty="0" smtClean="0"/>
              <a:t> highs, lows and averages.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SKEWED: People on band. Radiation efficiently of my antenna. G5RV. Tuned.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Skeds</a:t>
            </a:r>
            <a:r>
              <a:rPr lang="en-US" baseline="0" dirty="0" smtClean="0"/>
              <a:t> for VHF, UHF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2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Next</a:t>
            </a:r>
            <a:r>
              <a:rPr lang="en-US" baseline="0" dirty="0" smtClean="0"/>
              <a:t> idea, switching between antennas in real time needed a custom TX built.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Needs a stable frequency. GPS Locked. Thermally stabilized.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DSP RX will not decode signals that drift more than the BW of the signal (6Hz). Bad </a:t>
            </a:r>
            <a:r>
              <a:rPr lang="en-US" baseline="0" dirty="0" err="1" smtClean="0"/>
              <a:t>practise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anywho</a:t>
            </a:r>
            <a:r>
              <a:rPr lang="en-US" baseline="0" dirty="0" smtClean="0"/>
              <a:t>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Still work in progress.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Please don’t laugh at the pictures!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547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So</a:t>
            </a:r>
            <a:r>
              <a:rPr lang="en-US" baseline="0" dirty="0" smtClean="0"/>
              <a:t> far, all results have been from the G5RV. Blue/Green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GB0SNB uses the Hustler (vertical)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2.1 Dave’s whip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2.2 30m Dipole (bottom left)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2.3 Hustler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Dave, M0TAZ leant me his Flex 3000. Very nice results on 20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metres</a:t>
            </a:r>
            <a:r>
              <a:rPr lang="en-US" baseline="0" dirty="0" smtClean="0"/>
              <a:t>. One of the best </a:t>
            </a:r>
            <a:r>
              <a:rPr lang="en-US" baseline="0" dirty="0" err="1" smtClean="0"/>
              <a:t>Rxers</a:t>
            </a:r>
            <a:r>
              <a:rPr lang="en-US" baseline="0" dirty="0" smtClean="0"/>
              <a:t> I’ve seen/used. This proves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459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r>
              <a:rPr lang="en-US" dirty="0" smtClean="0"/>
              <a:t>Happy to discuss any further</a:t>
            </a:r>
            <a:r>
              <a:rPr lang="en-US" baseline="0" dirty="0" smtClean="0"/>
              <a:t> things?</a:t>
            </a:r>
          </a:p>
          <a:p>
            <a:r>
              <a:rPr lang="en-US" baseline="0" dirty="0" smtClean="0"/>
              <a:t>Go Back?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30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WEAK SIG PROP REPORTER: PART OF WSJT. JT65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Joe Taylor. K1JT. Nobel Price in Physics. New type of PULSAR (star).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All about QRP.  Low power.  Weak signals!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Low power with narrow bandwidth gives high PSD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DSP allows very narrow filters to recover signals well below noise floor.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Narrow BW. More later.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Automatic.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Instant feedback. Maps,</a:t>
            </a:r>
            <a:r>
              <a:rPr lang="en-US" baseline="0" dirty="0" smtClean="0"/>
              <a:t> database.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Compare antennas and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01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Computer at Heart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Generates</a:t>
            </a:r>
            <a:r>
              <a:rPr lang="en-US" baseline="0" dirty="0" smtClean="0"/>
              <a:t> tones based on Call, Power, Locator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Soundcard makes tones, rig </a:t>
            </a:r>
            <a:r>
              <a:rPr lang="en-US" baseline="0" dirty="0" err="1" smtClean="0"/>
              <a:t>Txes</a:t>
            </a:r>
            <a:r>
              <a:rPr lang="en-US" baseline="0" dirty="0" smtClean="0"/>
              <a:t> them.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Received tones from Rig to PC soundcard.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DSP narrow filters recover signals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046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When we TX, everyone</a:t>
            </a:r>
            <a:r>
              <a:rPr lang="en-US" baseline="0" dirty="0" smtClean="0"/>
              <a:t> who hears us, uploads report to database on internet.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When we RX, we upload reports for everyone we hear (can be many stations at a time)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Possible to just do one half, TX or RX.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Website will show maps of collected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3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Frequencies on next slide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What’s sent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FEC – Reduce errors in </a:t>
            </a:r>
            <a:r>
              <a:rPr lang="en-US" baseline="0" dirty="0" err="1" smtClean="0"/>
              <a:t>lossy</a:t>
            </a:r>
            <a:r>
              <a:rPr lang="en-US" baseline="0" dirty="0" smtClean="0"/>
              <a:t> system. Redundancy adding extra information to aid reception.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Useful for QSB, </a:t>
            </a:r>
            <a:r>
              <a:rPr lang="en-US" baseline="0" dirty="0" err="1" smtClean="0"/>
              <a:t>Interfearance</a:t>
            </a:r>
            <a:r>
              <a:rPr lang="en-US" baseline="0" dirty="0" smtClean="0"/>
              <a:t> and spatter. Italians!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38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Keep on about BW.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Squeeze as much out of our power as possible. Increases RX SNR.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Like squeezing hose pipe end, smaller hole (</a:t>
            </a:r>
            <a:r>
              <a:rPr lang="en-US" baseline="0" dirty="0" err="1" smtClean="0"/>
              <a:t>bw</a:t>
            </a:r>
            <a:r>
              <a:rPr lang="en-US" baseline="0" dirty="0" smtClean="0"/>
              <a:t>) but greater distance (PSD)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Dxers</a:t>
            </a:r>
            <a:r>
              <a:rPr lang="en-US" baseline="0" dirty="0" smtClean="0"/>
              <a:t> do this. Toppy audio.  No information in Bass. All mid-top.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PSD: Diagram. Area is our power. We </a:t>
            </a:r>
            <a:r>
              <a:rPr lang="en-US" baseline="0" smtClean="0"/>
              <a:t>can spread </a:t>
            </a:r>
            <a:r>
              <a:rPr lang="en-US" baseline="0" dirty="0" smtClean="0"/>
              <a:t>how we like.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Gain Bandwidth Product?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Whole band 200 Hz wide. ¼ of CW signal.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Each line is 2 minutes (120s) long. 110 to TX, 10 to DSP.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List shows Time, Call, Locator, SNR, Drift.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1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My interest is looking at things, taking things apart, I like to learn.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When/What band/Antennas are best to work DX?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Power? Does it really help? Double power (3dB) is ½ S point!!!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Get to know what antennas work well on what bands.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C1201-9FCC-4730-A9AB-31D26F06266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0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348C-5E43-4F3E-BAE4-7FD7284362DF}" type="datetime1">
              <a:rPr lang="en-GB" smtClean="0"/>
              <a:t>08/08/2012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388-E22A-4685-BAF1-C90AF16D2F21}" type="datetime1">
              <a:rPr lang="en-GB" smtClean="0"/>
              <a:t>08/08/2012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3024-4805-4210-A555-822D90E34663}" type="datetime1">
              <a:rPr lang="en-GB" smtClean="0"/>
              <a:t>08/08/2012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3EC4-338A-468C-81A3-62A19BC54084}" type="datetime1">
              <a:rPr lang="en-GB" smtClean="0"/>
              <a:t>08/08/2012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AFD2-F116-4445-A84D-965558DE47E0}" type="datetime1">
              <a:rPr lang="en-GB" smtClean="0"/>
              <a:t>08/08/2012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8C22A-F09D-476B-8712-50C3F8D4FF9C}" type="datetime1">
              <a:rPr lang="en-GB" smtClean="0"/>
              <a:t>08/08/2012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F8C3-9340-48FC-96DC-A8EFF17A29B6}" type="datetime1">
              <a:rPr lang="en-GB" smtClean="0"/>
              <a:t>08/08/2012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F8CA-BEC8-4FB9-9DA8-7BC432B3CDDE}" type="datetime1">
              <a:rPr lang="en-GB" smtClean="0"/>
              <a:t>08/08/2012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A0E-ACEE-44B6-8F96-6CF488C26736}" type="datetime1">
              <a:rPr lang="en-GB" smtClean="0"/>
              <a:t>08/08/2012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1EBE-5832-4390-8EE9-81DE43FC442A}" type="datetime1">
              <a:rPr lang="en-GB" smtClean="0"/>
              <a:t>08/08/2012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EC3E-1341-466C-835A-9B5A29AD31CF}" type="datetime1">
              <a:rPr lang="en-GB" smtClean="0"/>
              <a:t>08/08/2012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F2DDC3E-CAE6-4719-A368-E1DF017A3754}" type="datetime1">
              <a:rPr lang="en-GB" smtClean="0"/>
              <a:t>08/08/2012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7DAF282-3B33-48AF-9316-9FFD80DD936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princeton.edu/pulsar/K1JT/wspr.html" TargetMode="External"/><Relationship Id="rId4" Type="http://schemas.openxmlformats.org/officeDocument/2006/relationships/hyperlink" Target="http://george-smart.co.uk/wiki/WSPR" TargetMode="External"/><Relationship Id="rId5" Type="http://schemas.openxmlformats.org/officeDocument/2006/relationships/hyperlink" Target="http://george-smart.co.uk/wiki/WSPR_Statistics" TargetMode="External"/><Relationship Id="rId6" Type="http://schemas.openxmlformats.org/officeDocument/2006/relationships/hyperlink" Target="http://george-smart.co.uk/wiki/Arduino_WSPR" TargetMode="External"/><Relationship Id="rId7" Type="http://schemas.openxmlformats.org/officeDocument/2006/relationships/hyperlink" Target="http://www.george-smart.co.u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sprnet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WSPR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George Smart, M1GEO.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14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WSPR Spot Map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4" y="1772816"/>
            <a:ext cx="8208712" cy="460001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78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WSPR Spot Map #2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56491" cy="460851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4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WSPR Spot List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8115378" cy="433635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9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We Learn?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Times of day when bands are open</a:t>
            </a:r>
          </a:p>
          <a:p>
            <a:endParaRPr lang="en-GB" dirty="0"/>
          </a:p>
          <a:p>
            <a:r>
              <a:rPr lang="en-GB" dirty="0" smtClean="0"/>
              <a:t>How transmitter power changes the distance</a:t>
            </a:r>
          </a:p>
          <a:p>
            <a:endParaRPr lang="en-GB" dirty="0"/>
          </a:p>
          <a:p>
            <a:r>
              <a:rPr lang="en-GB" dirty="0" smtClean="0"/>
              <a:t>Distance achievable on specific bands</a:t>
            </a:r>
          </a:p>
          <a:p>
            <a:endParaRPr lang="en-GB" dirty="0"/>
          </a:p>
          <a:p>
            <a:r>
              <a:rPr lang="en-GB" dirty="0" smtClean="0"/>
              <a:t>Comparison of antenna effectiveness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0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Band Openings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17" y="2168674"/>
            <a:ext cx="4428493" cy="2657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57873"/>
            <a:ext cx="4464496" cy="2678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082539" y="3358720"/>
            <a:ext cx="2657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Signal Strength / dB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6" y="5148792"/>
            <a:ext cx="460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Signal Strengths at Time of Day</a:t>
            </a:r>
          </a:p>
          <a:p>
            <a:pPr algn="ctr"/>
            <a:r>
              <a:rPr lang="en-GB" dirty="0" smtClean="0"/>
              <a:t>30 metres, Autumn 2011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3" y="5148792"/>
            <a:ext cx="42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Signal Strengths at Time of Day</a:t>
            </a:r>
          </a:p>
          <a:p>
            <a:pPr algn="ctr"/>
            <a:r>
              <a:rPr lang="en-GB" dirty="0" smtClean="0"/>
              <a:t>10 metres, Autumn 2011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6" y="6370323"/>
            <a:ext cx="886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</a:t>
            </a:r>
            <a:r>
              <a:rPr lang="en-GB" dirty="0" smtClean="0"/>
              <a:t>00mW TX power // LDG Z11Pro2 auto-ATU // G5RV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M1GEO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94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Transmit Power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560840" cy="4536504"/>
          </a:xfrm>
        </p:spPr>
      </p:pic>
      <p:cxnSp>
        <p:nvCxnSpPr>
          <p:cNvPr id="6" name="Straight Arrow Connector 5"/>
          <p:cNvCxnSpPr>
            <a:stCxn id="9" idx="3"/>
          </p:cNvCxnSpPr>
          <p:nvPr/>
        </p:nvCxnSpPr>
        <p:spPr>
          <a:xfrm>
            <a:off x="3166569" y="2624294"/>
            <a:ext cx="253003" cy="2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74126" y="243962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5w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flipV="1">
            <a:off x="4932040" y="2627144"/>
            <a:ext cx="72008" cy="255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28110" y="288291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10w</a:t>
            </a:r>
            <a:endParaRPr lang="en-GB" dirty="0"/>
          </a:p>
        </p:txBody>
      </p:sp>
      <p:cxnSp>
        <p:nvCxnSpPr>
          <p:cNvPr id="13" name="Straight Arrow Connector 12"/>
          <p:cNvCxnSpPr>
            <a:stCxn id="14" idx="2"/>
          </p:cNvCxnSpPr>
          <p:nvPr/>
        </p:nvCxnSpPr>
        <p:spPr>
          <a:xfrm>
            <a:off x="7939335" y="2286164"/>
            <a:ext cx="53045" cy="278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35405" y="19168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20w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972560" y="3501008"/>
            <a:ext cx="3205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08702" y="331634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w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636418" y="3973706"/>
            <a:ext cx="3205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2560" y="378904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2w</a:t>
            </a:r>
            <a:endParaRPr lang="en-GB" dirty="0"/>
          </a:p>
        </p:txBody>
      </p:sp>
      <p:cxnSp>
        <p:nvCxnSpPr>
          <p:cNvPr id="33" name="Straight Arrow Connector 32"/>
          <p:cNvCxnSpPr>
            <a:stCxn id="34" idx="1"/>
          </p:cNvCxnSpPr>
          <p:nvPr/>
        </p:nvCxnSpPr>
        <p:spPr>
          <a:xfrm flipH="1">
            <a:off x="2337984" y="4293096"/>
            <a:ext cx="3361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74126" y="410843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w</a:t>
            </a:r>
            <a:endParaRPr lang="en-GB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195736" y="472514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55775" y="4540478"/>
            <a:ext cx="57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½w</a:t>
            </a:r>
            <a:endParaRPr lang="en-GB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7956376" y="2615373"/>
            <a:ext cx="720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8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Band Distances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893643" cy="4828587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1043608" y="5301208"/>
            <a:ext cx="0" cy="6480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43608" y="3933056"/>
            <a:ext cx="0" cy="1296144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43608" y="2747000"/>
            <a:ext cx="0" cy="1114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329591" y="544057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Europe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19787" y="439646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FF00"/>
                </a:solidFill>
              </a:rPr>
              <a:t>Americas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9405" y="311935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Australia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5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Band Opening Times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17</a:t>
            </a:fld>
            <a:endParaRPr lang="en-GB"/>
          </a:p>
        </p:txBody>
      </p:sp>
      <p:pic>
        <p:nvPicPr>
          <p:cNvPr id="9" name="WSPR_MA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050" y="1600200"/>
            <a:ext cx="6310313" cy="4525963"/>
          </a:xfrm>
        </p:spPr>
      </p:pic>
    </p:spTree>
    <p:extLst>
      <p:ext uri="{BB962C8B-B14F-4D97-AF65-F5344CB8AC3E}">
        <p14:creationId xmlns:p14="http://schemas.microsoft.com/office/powerpoint/2010/main" val="271603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Band Opening Times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18</a:t>
            </a:fld>
            <a:endParaRPr lang="en-GB"/>
          </a:p>
        </p:txBody>
      </p:sp>
      <p:pic>
        <p:nvPicPr>
          <p:cNvPr id="6" name="WSPR_S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063" y="1600200"/>
            <a:ext cx="5857875" cy="4525963"/>
          </a:xfrm>
        </p:spPr>
      </p:pic>
    </p:spTree>
    <p:extLst>
      <p:ext uri="{BB962C8B-B14F-4D97-AF65-F5344CB8AC3E}">
        <p14:creationId xmlns:p14="http://schemas.microsoft.com/office/powerpoint/2010/main" val="417565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 Transmitter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8404933" cy="316835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dirty="0" smtClean="0"/>
              <a:t>GPS Receiver provides accurate time and frequency</a:t>
            </a:r>
          </a:p>
          <a:p>
            <a:r>
              <a:rPr lang="en-GB" dirty="0" smtClean="0"/>
              <a:t>Digital synthesizer (AD9851 DDS) makes RF drive</a:t>
            </a:r>
          </a:p>
          <a:p>
            <a:r>
              <a:rPr lang="en-GB" dirty="0" smtClean="0"/>
              <a:t>Power amplifier makes power output to around ½w</a:t>
            </a:r>
          </a:p>
          <a:p>
            <a:r>
              <a:rPr lang="en-GB" dirty="0" smtClean="0"/>
              <a:t>Coax switch selects antenna to transmit 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3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WSPR: </a:t>
            </a:r>
            <a:r>
              <a:rPr lang="en-GB" b="1" dirty="0" smtClean="0"/>
              <a:t>W</a:t>
            </a:r>
            <a:r>
              <a:rPr lang="en-GB" dirty="0" smtClean="0"/>
              <a:t>eak </a:t>
            </a:r>
            <a:r>
              <a:rPr lang="en-GB" b="1" dirty="0" smtClean="0"/>
              <a:t>S</a:t>
            </a:r>
            <a:r>
              <a:rPr lang="en-GB" dirty="0" smtClean="0"/>
              <a:t>ignal </a:t>
            </a:r>
            <a:r>
              <a:rPr lang="en-GB" b="1" dirty="0" smtClean="0"/>
              <a:t>P</a:t>
            </a:r>
            <a:r>
              <a:rPr lang="en-GB" dirty="0" smtClean="0"/>
              <a:t>ropagation </a:t>
            </a:r>
            <a:r>
              <a:rPr lang="en-GB" b="1" dirty="0" smtClean="0"/>
              <a:t>R</a:t>
            </a:r>
            <a:r>
              <a:rPr lang="en-GB" dirty="0" smtClean="0"/>
              <a:t>eporter</a:t>
            </a:r>
          </a:p>
          <a:p>
            <a:endParaRPr lang="en-GB" dirty="0" smtClean="0"/>
          </a:p>
          <a:p>
            <a:r>
              <a:rPr lang="en-GB" dirty="0" smtClean="0"/>
              <a:t>Probes propagation paths with QRP transmissions</a:t>
            </a:r>
          </a:p>
          <a:p>
            <a:pPr lvl="1"/>
            <a:r>
              <a:rPr lang="en-GB" dirty="0" smtClean="0"/>
              <a:t>Typically under 5 watts.</a:t>
            </a:r>
          </a:p>
          <a:p>
            <a:endParaRPr lang="en-GB" dirty="0"/>
          </a:p>
          <a:p>
            <a:r>
              <a:rPr lang="en-GB" dirty="0" smtClean="0"/>
              <a:t>DSP allows for reception of very weak signals</a:t>
            </a:r>
          </a:p>
          <a:p>
            <a:pPr lvl="1"/>
            <a:r>
              <a:rPr lang="en-GB" dirty="0" smtClean="0"/>
              <a:t>-</a:t>
            </a:r>
            <a:r>
              <a:rPr lang="en-GB" dirty="0" smtClean="0"/>
              <a:t>28 dB </a:t>
            </a:r>
            <a:r>
              <a:rPr lang="en-GB" dirty="0" smtClean="0"/>
              <a:t>in </a:t>
            </a:r>
            <a:r>
              <a:rPr lang="en-GB" dirty="0" smtClean="0"/>
              <a:t>2.5 KHz </a:t>
            </a:r>
            <a:r>
              <a:rPr lang="en-GB" dirty="0" smtClean="0"/>
              <a:t>filter</a:t>
            </a:r>
          </a:p>
          <a:p>
            <a:endParaRPr lang="en-GB" dirty="0"/>
          </a:p>
          <a:p>
            <a:r>
              <a:rPr lang="en-GB" dirty="0" smtClean="0"/>
              <a:t>Real time path mapping via Internet</a:t>
            </a:r>
          </a:p>
          <a:p>
            <a:pPr lvl="1"/>
            <a:r>
              <a:rPr lang="en-GB" dirty="0" smtClean="0"/>
              <a:t>http://www.wsprnet.org/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Home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48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Bunker (GB0SNB)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7" y="1916832"/>
            <a:ext cx="3600000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78" y="1916832"/>
            <a:ext cx="3600000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867" y="479715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Top Layer:</a:t>
            </a:r>
          </a:p>
          <a:p>
            <a:pPr lvl="1"/>
            <a:r>
              <a:rPr lang="en-GB" dirty="0" smtClean="0"/>
              <a:t>Heater</a:t>
            </a:r>
          </a:p>
          <a:p>
            <a:pPr lvl="1"/>
            <a:r>
              <a:rPr lang="en-GB" dirty="0" smtClean="0"/>
              <a:t>Thermostat</a:t>
            </a:r>
          </a:p>
          <a:p>
            <a:pPr lvl="1"/>
            <a:r>
              <a:rPr lang="en-GB" dirty="0" smtClean="0"/>
              <a:t>Fan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96278" y="479715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Middle Layer:</a:t>
            </a:r>
          </a:p>
          <a:p>
            <a:pPr lvl="1"/>
            <a:r>
              <a:rPr lang="en-GB" dirty="0" smtClean="0"/>
              <a:t>Power Supply</a:t>
            </a:r>
          </a:p>
          <a:p>
            <a:pPr lvl="1"/>
            <a:r>
              <a:rPr lang="en-GB" dirty="0" smtClean="0"/>
              <a:t>Processor Board</a:t>
            </a:r>
          </a:p>
          <a:p>
            <a:pPr lvl="1"/>
            <a:r>
              <a:rPr lang="en-GB" dirty="0" smtClean="0"/>
              <a:t>Synthesizer</a:t>
            </a:r>
          </a:p>
          <a:p>
            <a:pPr lvl="1"/>
            <a:r>
              <a:rPr lang="en-GB" dirty="0" smtClean="0"/>
              <a:t>Power Amplifier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8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Antennas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288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143322"/>
            <a:ext cx="2880000" cy="216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22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79330"/>
            <a:ext cx="288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79330"/>
            <a:ext cx="162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679330"/>
            <a:ext cx="1214175" cy="46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2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Antennas #2.1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1612106"/>
            <a:ext cx="6546850" cy="4502150"/>
          </a:xfrm>
        </p:spPr>
      </p:pic>
      <p:sp>
        <p:nvSpPr>
          <p:cNvPr id="5" name="TextBox 4"/>
          <p:cNvSpPr txBox="1"/>
          <p:nvPr/>
        </p:nvSpPr>
        <p:spPr>
          <a:xfrm>
            <a:off x="611560" y="627796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Watson </a:t>
            </a:r>
            <a:r>
              <a:rPr lang="en-GB" dirty="0" smtClean="0"/>
              <a:t>MULTI-RANGER-9 (mobile loaded whip) with radials on 30m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1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Antennas #</a:t>
            </a:r>
            <a:r>
              <a:rPr lang="en-GB" dirty="0" smtClean="0"/>
              <a:t>2.2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4" y="1600200"/>
            <a:ext cx="6525511" cy="4525963"/>
          </a:xfrm>
        </p:spPr>
      </p:pic>
      <p:sp>
        <p:nvSpPr>
          <p:cNvPr id="5" name="TextBox 4"/>
          <p:cNvSpPr txBox="1"/>
          <p:nvPr/>
        </p:nvSpPr>
        <p:spPr>
          <a:xfrm>
            <a:off x="611560" y="627796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30 metre resonant dipole fed with 300</a:t>
            </a:r>
            <a:r>
              <a:rPr lang="el-GR" dirty="0" smtClean="0">
                <a:latin typeface="Calibri"/>
                <a:cs typeface="Calibri"/>
              </a:rPr>
              <a:t>Ω</a:t>
            </a:r>
            <a:r>
              <a:rPr lang="en-GB" dirty="0" smtClean="0">
                <a:latin typeface="Calibri"/>
                <a:cs typeface="Calibri"/>
              </a:rPr>
              <a:t> slotted ladder line and 4:1 </a:t>
            </a:r>
            <a:r>
              <a:rPr lang="en-GB" dirty="0" err="1" smtClean="0">
                <a:latin typeface="Calibri"/>
                <a:cs typeface="Calibri"/>
              </a:rPr>
              <a:t>balun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0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Antennas #</a:t>
            </a:r>
            <a:r>
              <a:rPr lang="en-GB" dirty="0" smtClean="0"/>
              <a:t>2.3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1605756"/>
            <a:ext cx="6540500" cy="4514850"/>
          </a:xfrm>
        </p:spPr>
      </p:pic>
      <p:sp>
        <p:nvSpPr>
          <p:cNvPr id="5" name="TextBox 4"/>
          <p:cNvSpPr txBox="1"/>
          <p:nvPr/>
        </p:nvSpPr>
        <p:spPr>
          <a:xfrm>
            <a:off x="611560" y="627796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Hustler 4-BTV 40-10m Vertical on 30m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52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Radios: SDR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26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0" y="1600201"/>
            <a:ext cx="6771954" cy="379735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17491"/>
            <a:ext cx="4098234" cy="25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4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George Smart, M1GEO.</a:t>
            </a:r>
          </a:p>
          <a:p>
            <a:r>
              <a:rPr lang="en-GB" dirty="0" smtClean="0"/>
              <a:t>http://www.george-smart.co.uk/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59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WSPR Spot Network (Maps,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lvl="1"/>
            <a:r>
              <a:rPr lang="en-GB" dirty="0">
                <a:hlinkClick r:id="rId2"/>
              </a:rPr>
              <a:t>http://wsprnet.org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WSPR Download</a:t>
            </a:r>
          </a:p>
          <a:p>
            <a:pPr lvl="1"/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physics.princeton.edu/pulsar/K1JT/wspr.html</a:t>
            </a:r>
            <a:endParaRPr lang="en-GB" dirty="0" smtClean="0"/>
          </a:p>
          <a:p>
            <a:pPr marL="57150" indent="0">
              <a:buNone/>
            </a:pPr>
            <a:endParaRPr lang="en-GB" dirty="0" smtClean="0"/>
          </a:p>
          <a:p>
            <a:r>
              <a:rPr lang="en-GB" dirty="0" smtClean="0"/>
              <a:t>My Website</a:t>
            </a:r>
          </a:p>
          <a:p>
            <a:pPr lvl="1"/>
            <a:r>
              <a:rPr lang="en-GB" dirty="0" smtClean="0">
                <a:hlinkClick r:id="rId4"/>
              </a:rPr>
              <a:t>http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george-smart.co.uk/wiki/WSPR</a:t>
            </a:r>
            <a:r>
              <a:rPr lang="en-GB" dirty="0" smtClean="0"/>
              <a:t> (my maps)</a:t>
            </a:r>
          </a:p>
          <a:p>
            <a:pPr lvl="1"/>
            <a:r>
              <a:rPr lang="en-GB" dirty="0">
                <a:hlinkClick r:id="rId5"/>
              </a:rPr>
              <a:t>http://</a:t>
            </a:r>
            <a:r>
              <a:rPr lang="en-GB" dirty="0" smtClean="0">
                <a:hlinkClick r:id="rId5"/>
              </a:rPr>
              <a:t>george-smart.co.uk/wiki/WSPR_Statistics</a:t>
            </a:r>
            <a:r>
              <a:rPr lang="en-GB" dirty="0" smtClean="0"/>
              <a:t> (analysis stuff)</a:t>
            </a:r>
          </a:p>
          <a:p>
            <a:pPr lvl="1"/>
            <a:r>
              <a:rPr lang="en-GB" dirty="0">
                <a:hlinkClick r:id="rId6"/>
              </a:rPr>
              <a:t>http://</a:t>
            </a:r>
            <a:r>
              <a:rPr lang="en-GB" dirty="0" smtClean="0">
                <a:hlinkClick r:id="rId6"/>
              </a:rPr>
              <a:t>george-smart.co.uk/wiki/Arduino_WSPR</a:t>
            </a:r>
            <a:r>
              <a:rPr lang="en-GB" dirty="0" smtClean="0"/>
              <a:t> (my transmitter design)</a:t>
            </a:r>
          </a:p>
          <a:p>
            <a:pPr lvl="1"/>
            <a:r>
              <a:rPr lang="en-GB" dirty="0" smtClean="0"/>
              <a:t>Other WSPR related pages on </a:t>
            </a:r>
            <a:r>
              <a:rPr lang="en-GB" dirty="0" err="1" smtClean="0"/>
              <a:t>mysite</a:t>
            </a:r>
            <a:r>
              <a:rPr lang="en-GB" dirty="0" smtClean="0"/>
              <a:t>: </a:t>
            </a:r>
            <a:r>
              <a:rPr lang="en-GB" dirty="0" smtClean="0">
                <a:hlinkClick r:id="rId7"/>
              </a:rPr>
              <a:t>http://www.george-smart.co.uk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2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WSPR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5313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Narrow Bandwidth (under 6Hz)</a:t>
            </a:r>
          </a:p>
          <a:p>
            <a:pPr lvl="1"/>
            <a:r>
              <a:rPr lang="en-GB" dirty="0" smtClean="0"/>
              <a:t>Large distances achievable with low transmitter power (less than 5W)</a:t>
            </a:r>
          </a:p>
          <a:p>
            <a:pPr lvl="1"/>
            <a:endParaRPr lang="en-GB" dirty="0"/>
          </a:p>
          <a:p>
            <a:r>
              <a:rPr lang="en-GB" dirty="0" smtClean="0"/>
              <a:t>Automatic System</a:t>
            </a:r>
          </a:p>
          <a:p>
            <a:pPr lvl="1"/>
            <a:r>
              <a:rPr lang="en-GB" dirty="0" smtClean="0"/>
              <a:t>Data collected centrally online with no need of human intervention</a:t>
            </a:r>
          </a:p>
          <a:p>
            <a:pPr lvl="1"/>
            <a:endParaRPr lang="en-GB" dirty="0"/>
          </a:p>
          <a:p>
            <a:r>
              <a:rPr lang="en-GB" dirty="0" smtClean="0"/>
              <a:t>Instant Feedback</a:t>
            </a:r>
          </a:p>
          <a:p>
            <a:pPr lvl="1"/>
            <a:r>
              <a:rPr lang="en-GB" dirty="0" smtClean="0"/>
              <a:t>‘</a:t>
            </a:r>
            <a:r>
              <a:rPr lang="en-GB" dirty="0"/>
              <a:t>S</a:t>
            </a:r>
            <a:r>
              <a:rPr lang="en-GB" dirty="0" smtClean="0"/>
              <a:t>pots’ visible from distant stations quickly in a range of formats: maps and lists</a:t>
            </a:r>
          </a:p>
          <a:p>
            <a:pPr lvl="1"/>
            <a:endParaRPr lang="en-GB" dirty="0"/>
          </a:p>
          <a:p>
            <a:r>
              <a:rPr lang="en-GB" dirty="0" smtClean="0"/>
              <a:t>Signal Coverage At A Glance </a:t>
            </a:r>
          </a:p>
          <a:p>
            <a:pPr lvl="1"/>
            <a:r>
              <a:rPr lang="en-GB" dirty="0" smtClean="0"/>
              <a:t>Interface overlays stations, paths, and signal reports onto Google Maps</a:t>
            </a:r>
          </a:p>
          <a:p>
            <a:pPr lvl="1"/>
            <a:endParaRPr lang="en-GB" dirty="0"/>
          </a:p>
          <a:p>
            <a:r>
              <a:rPr lang="en-GB" dirty="0" smtClean="0"/>
              <a:t>Band openings</a:t>
            </a:r>
            <a:r>
              <a:rPr lang="en-GB" dirty="0"/>
              <a:t> </a:t>
            </a:r>
            <a:r>
              <a:rPr lang="en-GB" dirty="0" smtClean="0"/>
              <a:t>&amp; Antenna comparisons</a:t>
            </a:r>
          </a:p>
          <a:p>
            <a:pPr lvl="1"/>
            <a:r>
              <a:rPr lang="en-GB" dirty="0" smtClean="0"/>
              <a:t>Which bands are open to a given location?</a:t>
            </a:r>
          </a:p>
          <a:p>
            <a:pPr lvl="1"/>
            <a:r>
              <a:rPr lang="en-GB" dirty="0" smtClean="0"/>
              <a:t>Which antenna is better on a given frequency or in a given direction?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38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Station Overview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4" y="1760271"/>
            <a:ext cx="8316508" cy="46085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93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Network Overview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5" cy="47525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01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Set frequencies on each band: HF to SHF</a:t>
            </a:r>
          </a:p>
          <a:p>
            <a:endParaRPr lang="en-GB" dirty="0"/>
          </a:p>
          <a:p>
            <a:r>
              <a:rPr lang="en-GB" dirty="0" smtClean="0"/>
              <a:t>Transmits 50 data bits</a:t>
            </a:r>
          </a:p>
          <a:p>
            <a:pPr lvl="1"/>
            <a:r>
              <a:rPr lang="en-GB" dirty="0" err="1" smtClean="0"/>
              <a:t>Callsign</a:t>
            </a:r>
            <a:r>
              <a:rPr lang="en-GB" dirty="0" smtClean="0"/>
              <a:t>: 28 bits</a:t>
            </a:r>
          </a:p>
          <a:p>
            <a:pPr lvl="1"/>
            <a:r>
              <a:rPr lang="en-GB" dirty="0" smtClean="0"/>
              <a:t>Maidenhead (QRA) Locator: 15 bits</a:t>
            </a:r>
          </a:p>
          <a:p>
            <a:pPr lvl="1"/>
            <a:r>
              <a:rPr lang="en-GB" dirty="0" smtClean="0"/>
              <a:t>Output Power in </a:t>
            </a:r>
            <a:r>
              <a:rPr lang="en-GB" dirty="0" err="1" smtClean="0"/>
              <a:t>dBm</a:t>
            </a:r>
            <a:r>
              <a:rPr lang="en-GB" dirty="0" smtClean="0"/>
              <a:t>: 7 bits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Forward Error Correction (FEC) aids reception</a:t>
            </a:r>
          </a:p>
          <a:p>
            <a:pPr lvl="1"/>
            <a:r>
              <a:rPr lang="en-GB" dirty="0" smtClean="0"/>
              <a:t>32 bit convolution code length with 0.5 rate – 162 bits in total to TX.</a:t>
            </a:r>
          </a:p>
          <a:p>
            <a:pPr lvl="1"/>
            <a:endParaRPr lang="en-GB" dirty="0"/>
          </a:p>
          <a:p>
            <a:r>
              <a:rPr lang="en-GB" dirty="0" smtClean="0"/>
              <a:t>Data encoded using 4 tones</a:t>
            </a:r>
          </a:p>
          <a:p>
            <a:pPr lvl="1"/>
            <a:r>
              <a:rPr lang="en-GB" dirty="0" smtClean="0"/>
              <a:t>Tones last 0.66 seconds – tone separation of 1.4 Hz – 5.86 Hz total bandwidth</a:t>
            </a:r>
          </a:p>
          <a:p>
            <a:pPr lvl="1"/>
            <a:r>
              <a:rPr lang="en-GB" dirty="0" smtClean="0"/>
              <a:t>110.6 seconds total frame length to send 162 bits.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68" y="2392364"/>
            <a:ext cx="4459235" cy="3885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 Settings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Radio always in Upper Side Band (USB)</a:t>
            </a:r>
            <a:endParaRPr lang="en-GB" dirty="0"/>
          </a:p>
          <a:p>
            <a:r>
              <a:rPr lang="en-GB" dirty="0" smtClean="0"/>
              <a:t>Dial </a:t>
            </a:r>
            <a:r>
              <a:rPr lang="en-GB" dirty="0" smtClean="0"/>
              <a:t>Frequencies, </a:t>
            </a:r>
            <a:r>
              <a:rPr lang="en-GB" dirty="0"/>
              <a:t>i</a:t>
            </a:r>
            <a:r>
              <a:rPr lang="en-GB" dirty="0" smtClean="0"/>
              <a:t>n </a:t>
            </a:r>
            <a:r>
              <a:rPr lang="en-GB" dirty="0" smtClean="0"/>
              <a:t>MHz, for each amateur </a:t>
            </a:r>
            <a:r>
              <a:rPr lang="en-GB" dirty="0" smtClean="0"/>
              <a:t>band</a:t>
            </a:r>
          </a:p>
          <a:p>
            <a:r>
              <a:rPr lang="en-GB" dirty="0" smtClean="0"/>
              <a:t>Turn off Notch Filters</a:t>
            </a:r>
            <a:endParaRPr lang="en-GB" dirty="0" smtClean="0"/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29695"/>
              </p:ext>
            </p:extLst>
          </p:nvPr>
        </p:nvGraphicFramePr>
        <p:xfrm>
          <a:off x="1475656" y="2996952"/>
          <a:ext cx="6096000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2200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0.1360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17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18.1046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600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0.5024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15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21.0946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10448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160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1.8366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12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24.9246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3.5926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28.1246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60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5.2872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6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50.2930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7.0386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70.0910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10.1387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144.4890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20 m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14.0956</a:t>
                      </a:r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8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Bandwidth Matters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Concentrate power into narrow </a:t>
            </a:r>
            <a:r>
              <a:rPr lang="en-GB" dirty="0" smtClean="0"/>
              <a:t>bandwidth</a:t>
            </a:r>
          </a:p>
          <a:p>
            <a:r>
              <a:rPr lang="en-GB" dirty="0" smtClean="0"/>
              <a:t>Like squeezing the end of a hose pipe</a:t>
            </a:r>
            <a:endParaRPr lang="en-GB" dirty="0" smtClean="0"/>
          </a:p>
          <a:p>
            <a:r>
              <a:rPr lang="en-GB" dirty="0" smtClean="0"/>
              <a:t>We want maximum Power Spectral Density (W/Hz)</a:t>
            </a:r>
          </a:p>
          <a:p>
            <a:endParaRPr lang="en-GB" dirty="0" smtClean="0"/>
          </a:p>
          <a:p>
            <a:r>
              <a:rPr lang="en-GB" dirty="0" smtClean="0"/>
              <a:t>Bandwidth of typical amateur radio modes</a:t>
            </a:r>
          </a:p>
          <a:p>
            <a:pPr lvl="1"/>
            <a:r>
              <a:rPr lang="en-GB" dirty="0" smtClean="0"/>
              <a:t>WSPR: 6 Hz</a:t>
            </a:r>
          </a:p>
          <a:p>
            <a:pPr lvl="1"/>
            <a:r>
              <a:rPr lang="en-GB" dirty="0" smtClean="0"/>
              <a:t>PSK31: 31 </a:t>
            </a:r>
            <a:r>
              <a:rPr lang="en-GB" dirty="0" smtClean="0"/>
              <a:t>Hz</a:t>
            </a:r>
          </a:p>
          <a:p>
            <a:pPr lvl="1"/>
            <a:r>
              <a:rPr lang="en-GB" dirty="0"/>
              <a:t>CW: </a:t>
            </a:r>
            <a:r>
              <a:rPr lang="en-GB" dirty="0" smtClean="0"/>
              <a:t>150 Hz</a:t>
            </a:r>
            <a:endParaRPr lang="en-GB" dirty="0" smtClean="0"/>
          </a:p>
          <a:p>
            <a:pPr lvl="1"/>
            <a:r>
              <a:rPr lang="en-GB" dirty="0" smtClean="0"/>
              <a:t>RTTY: 250 Hz</a:t>
            </a:r>
          </a:p>
          <a:p>
            <a:pPr lvl="1"/>
            <a:r>
              <a:rPr lang="en-GB" dirty="0" smtClean="0"/>
              <a:t>SSB</a:t>
            </a:r>
            <a:r>
              <a:rPr lang="en-GB" dirty="0" smtClean="0"/>
              <a:t>: </a:t>
            </a:r>
            <a:r>
              <a:rPr lang="en-GB" dirty="0" smtClean="0"/>
              <a:t>24</a:t>
            </a:r>
            <a:r>
              <a:rPr lang="en-GB" dirty="0" smtClean="0"/>
              <a:t>00 </a:t>
            </a:r>
            <a:r>
              <a:rPr lang="en-GB" dirty="0" smtClean="0"/>
              <a:t>Hz</a:t>
            </a:r>
          </a:p>
          <a:p>
            <a:pPr lvl="1"/>
            <a:r>
              <a:rPr lang="en-GB" dirty="0" smtClean="0"/>
              <a:t>FM: </a:t>
            </a:r>
            <a:r>
              <a:rPr lang="en-GB" dirty="0" smtClean="0"/>
              <a:t>2500-5000 </a:t>
            </a:r>
            <a:r>
              <a:rPr lang="en-GB" dirty="0" smtClean="0"/>
              <a:t>Hz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39860"/>
            <a:ext cx="4384179" cy="2326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253415" y="501834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PSD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08197" y="636615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Bandwidth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19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WSPR PC Software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62084"/>
            <a:ext cx="6624736" cy="48434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F282-3B33-48AF-9316-9FFD80DD936D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M1GEO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744</TotalTime>
  <Words>1481</Words>
  <Application>Microsoft Macintosh PowerPoint</Application>
  <PresentationFormat>On-screen Show (4:3)</PresentationFormat>
  <Paragraphs>298</Paragraphs>
  <Slides>28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Executive</vt:lpstr>
      <vt:lpstr>WSPR</vt:lpstr>
      <vt:lpstr>Introduction</vt:lpstr>
      <vt:lpstr>Why WSPR</vt:lpstr>
      <vt:lpstr>Station Overview</vt:lpstr>
      <vt:lpstr>Network Overview</vt:lpstr>
      <vt:lpstr>Technical Overview</vt:lpstr>
      <vt:lpstr>Radio Settings</vt:lpstr>
      <vt:lpstr>Why Bandwidth Matters</vt:lpstr>
      <vt:lpstr>WSPR PC Software</vt:lpstr>
      <vt:lpstr>WSPR Spot Map</vt:lpstr>
      <vt:lpstr>WSPR Spot Map #2</vt:lpstr>
      <vt:lpstr>WSPR Spot List</vt:lpstr>
      <vt:lpstr>What Can We Learn?</vt:lpstr>
      <vt:lpstr>Analysis: Band Openings</vt:lpstr>
      <vt:lpstr>Analysis: Transmit Power</vt:lpstr>
      <vt:lpstr>Analysis: Band Distances</vt:lpstr>
      <vt:lpstr>Band Opening Times</vt:lpstr>
      <vt:lpstr>Band Opening Times</vt:lpstr>
      <vt:lpstr>Custom Transmitter</vt:lpstr>
      <vt:lpstr>At Home</vt:lpstr>
      <vt:lpstr>Bunker (GB0SNB)</vt:lpstr>
      <vt:lpstr>Analysis: Antennas</vt:lpstr>
      <vt:lpstr>Analysis: Antennas #2.1</vt:lpstr>
      <vt:lpstr>Analysis: Antennas #2.2</vt:lpstr>
      <vt:lpstr>Analysis: Antennas #2.3</vt:lpstr>
      <vt:lpstr>Different Radios: SDR</vt:lpstr>
      <vt:lpstr>Thank You</vt:lpstr>
      <vt:lpstr>Useful Links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WSPR</dc:title>
  <dc:creator>Chris</dc:creator>
  <cp:lastModifiedBy>George Smart</cp:lastModifiedBy>
  <cp:revision>66</cp:revision>
  <dcterms:created xsi:type="dcterms:W3CDTF">2012-07-31T20:44:56Z</dcterms:created>
  <dcterms:modified xsi:type="dcterms:W3CDTF">2012-08-08T17:38:34Z</dcterms:modified>
</cp:coreProperties>
</file>